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971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-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0D9B3-E406-5940-95C3-E1D4A203D166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F5A0-41A7-784D-882F-A743E4BEF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472835" y="4207077"/>
            <a:ext cx="1800000" cy="1588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46385" y="6379356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9855" y="4922782"/>
            <a:ext cx="1800000" cy="1800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8314687" y="5716505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0561" y="5095322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SCALE: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486605" y="3476289"/>
            <a:ext cx="1440000" cy="1440000"/>
            <a:chOff x="3016032" y="3581275"/>
            <a:chExt cx="1440000" cy="1440000"/>
          </a:xfrm>
        </p:grpSpPr>
        <p:sp>
          <p:nvSpPr>
            <p:cNvPr id="13" name="Oval 12"/>
            <p:cNvSpPr/>
            <p:nvPr/>
          </p:nvSpPr>
          <p:spPr>
            <a:xfrm>
              <a:off x="3016032" y="3581275"/>
              <a:ext cx="1440000" cy="144000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24531" y="4202051"/>
              <a:ext cx="218538" cy="198447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16032" y="4238308"/>
              <a:ext cx="1440000" cy="122758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Block Arc 15"/>
          <p:cNvSpPr/>
          <p:nvPr/>
        </p:nvSpPr>
        <p:spPr>
          <a:xfrm>
            <a:off x="-577003" y="422051"/>
            <a:ext cx="7560000" cy="7560000"/>
          </a:xfrm>
          <a:prstGeom prst="blockArc">
            <a:avLst>
              <a:gd name="adj1" fmla="val 14304333"/>
              <a:gd name="adj2" fmla="val 16501963"/>
              <a:gd name="adj3" fmla="val 5657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774690" y="1779496"/>
            <a:ext cx="3144697" cy="16848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64438" y="2347583"/>
            <a:ext cx="3592935" cy="115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75570" y="2963247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30°</a:t>
            </a:r>
            <a:endParaRPr lang="en-US" dirty="0"/>
          </a:p>
        </p:txBody>
      </p:sp>
      <p:sp>
        <p:nvSpPr>
          <p:cNvPr id="38" name="Block Arc 37"/>
          <p:cNvSpPr/>
          <p:nvPr/>
        </p:nvSpPr>
        <p:spPr>
          <a:xfrm>
            <a:off x="1216618" y="2238321"/>
            <a:ext cx="3960000" cy="3960000"/>
          </a:xfrm>
          <a:prstGeom prst="blockArc">
            <a:avLst>
              <a:gd name="adj1" fmla="val 5402802"/>
              <a:gd name="adj2" fmla="val 8428810"/>
              <a:gd name="adj3" fmla="val 11499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1895581" y="4195792"/>
            <a:ext cx="1308001" cy="1274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229063" y="5032813"/>
            <a:ext cx="1784342" cy="149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51355" y="4788100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44" name="Arc 43"/>
          <p:cNvSpPr/>
          <p:nvPr/>
        </p:nvSpPr>
        <p:spPr>
          <a:xfrm>
            <a:off x="-404513" y="611186"/>
            <a:ext cx="7200000" cy="7200000"/>
          </a:xfrm>
          <a:prstGeom prst="arc">
            <a:avLst>
              <a:gd name="adj1" fmla="val 14334611"/>
              <a:gd name="adj2" fmla="val 1650926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>
            <a:off x="1406605" y="2396289"/>
            <a:ext cx="3600000" cy="3600000"/>
          </a:xfrm>
          <a:prstGeom prst="arc">
            <a:avLst>
              <a:gd name="adj1" fmla="val 5406100"/>
              <a:gd name="adj2" fmla="val 840117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rot="5400000">
            <a:off x="3384094" y="481714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 rot="5400000">
            <a:off x="3033556" y="5827521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764822" y="4427178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80m diameter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3096423" y="1929323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200m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2896768" y="5074534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383012" y="436584"/>
            <a:ext cx="47609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Timeline:</a:t>
            </a:r>
          </a:p>
          <a:p>
            <a:r>
              <a:rPr lang="en-US" dirty="0" smtClean="0"/>
              <a:t>2020: 10 instruments</a:t>
            </a:r>
          </a:p>
          <a:p>
            <a:r>
              <a:rPr lang="en-US" dirty="0" smtClean="0"/>
              <a:t>2025: 20 instruments</a:t>
            </a:r>
          </a:p>
          <a:p>
            <a:endParaRPr lang="en-US" dirty="0" smtClean="0"/>
          </a:p>
          <a:p>
            <a:r>
              <a:rPr lang="en-US" dirty="0" smtClean="0"/>
              <a:t>Hypothetical suite of 22 instruments: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8 instruments with L&lt;40m in central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8 instruments  with L=70-140m in “100m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6 instruments with L=180-200m in “200m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½ the instruments point at the moderator placed about 20cm above the target centre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½ the instruments point at the moderator placed about 20cm below the target centre</a:t>
            </a:r>
          </a:p>
          <a:p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57257" y="3851939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proton beam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472835" y="4207077"/>
            <a:ext cx="1800000" cy="1588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46385" y="6379356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09855" y="4922782"/>
            <a:ext cx="1800000" cy="1800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8314687" y="5716505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40561" y="5095322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SCALE: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86605" y="3476289"/>
            <a:ext cx="1440000" cy="1440000"/>
            <a:chOff x="3016032" y="3581275"/>
            <a:chExt cx="1440000" cy="1440000"/>
          </a:xfrm>
        </p:grpSpPr>
        <p:sp>
          <p:nvSpPr>
            <p:cNvPr id="10" name="Oval 9"/>
            <p:cNvSpPr/>
            <p:nvPr/>
          </p:nvSpPr>
          <p:spPr>
            <a:xfrm>
              <a:off x="3016032" y="3581275"/>
              <a:ext cx="1440000" cy="144000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624531" y="4202051"/>
              <a:ext cx="218538" cy="198447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16032" y="4238308"/>
              <a:ext cx="1440000" cy="122758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Block Arc 12"/>
          <p:cNvSpPr/>
          <p:nvPr/>
        </p:nvSpPr>
        <p:spPr>
          <a:xfrm>
            <a:off x="-577003" y="422051"/>
            <a:ext cx="7560000" cy="7560000"/>
          </a:xfrm>
          <a:prstGeom prst="blockArc">
            <a:avLst>
              <a:gd name="adj1" fmla="val 13360802"/>
              <a:gd name="adj2" fmla="val 17234358"/>
              <a:gd name="adj3" fmla="val 5582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662017" y="1666821"/>
            <a:ext cx="2512209" cy="25427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31636" y="3029396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7" name="Block Arc 16"/>
          <p:cNvSpPr/>
          <p:nvPr/>
        </p:nvSpPr>
        <p:spPr>
          <a:xfrm>
            <a:off x="1216618" y="2238321"/>
            <a:ext cx="3960000" cy="3960000"/>
          </a:xfrm>
          <a:prstGeom prst="blockArc">
            <a:avLst>
              <a:gd name="adj1" fmla="val 2788349"/>
              <a:gd name="adj2" fmla="val 8428810"/>
              <a:gd name="adj3" fmla="val 11499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95581" y="4195792"/>
            <a:ext cx="1308001" cy="1274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056970" y="4354010"/>
            <a:ext cx="1420703" cy="11430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1355" y="4788100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80°</a:t>
            </a:r>
            <a:endParaRPr lang="en-US" dirty="0"/>
          </a:p>
        </p:txBody>
      </p:sp>
      <p:sp>
        <p:nvSpPr>
          <p:cNvPr id="21" name="Arc 20"/>
          <p:cNvSpPr/>
          <p:nvPr/>
        </p:nvSpPr>
        <p:spPr>
          <a:xfrm>
            <a:off x="-404513" y="611186"/>
            <a:ext cx="7200000" cy="7200000"/>
          </a:xfrm>
          <a:prstGeom prst="arc">
            <a:avLst>
              <a:gd name="adj1" fmla="val 13405888"/>
              <a:gd name="adj2" fmla="val 1721478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>
            <a:off x="1406605" y="2396289"/>
            <a:ext cx="3600000" cy="3600000"/>
          </a:xfrm>
          <a:prstGeom prst="arc">
            <a:avLst>
              <a:gd name="adj1" fmla="val 2865846"/>
              <a:gd name="adj2" fmla="val 840117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2647437">
            <a:off x="1257701" y="2233609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200m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3074863">
            <a:off x="3650776" y="4809939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7257" y="3851939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proton beam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383012" y="436584"/>
            <a:ext cx="47609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Timeline:</a:t>
            </a:r>
          </a:p>
          <a:p>
            <a:r>
              <a:rPr lang="en-US" dirty="0" smtClean="0"/>
              <a:t>2030-40: Upgrade to 40 instruments</a:t>
            </a:r>
          </a:p>
          <a:p>
            <a:endParaRPr lang="en-US" dirty="0" smtClean="0"/>
          </a:p>
          <a:p>
            <a:r>
              <a:rPr lang="en-US" dirty="0" smtClean="0"/>
              <a:t>Assume they will also be grouped at similar distances from the target station: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L&lt;40m in central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L=70-140m in “100m hall”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1/3 with L=180-200m in “200m hall”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1884486" y="2080052"/>
            <a:ext cx="3476069" cy="877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1174867" y="4191301"/>
            <a:ext cx="1800000" cy="1588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5070" y="6324137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8540" y="4867563"/>
            <a:ext cx="1800000" cy="1800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1373372" y="5661286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00m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9246" y="5040103"/>
            <a:ext cx="108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SCALE:</a:t>
            </a:r>
            <a:endParaRPr lang="en-US" dirty="0"/>
          </a:p>
        </p:txBody>
      </p:sp>
      <p:grpSp>
        <p:nvGrpSpPr>
          <p:cNvPr id="2" name="Group 16"/>
          <p:cNvGrpSpPr/>
          <p:nvPr/>
        </p:nvGrpSpPr>
        <p:grpSpPr>
          <a:xfrm>
            <a:off x="3259629" y="3563057"/>
            <a:ext cx="1260000" cy="1260000"/>
            <a:chOff x="3016032" y="3581275"/>
            <a:chExt cx="1440000" cy="1440000"/>
          </a:xfrm>
        </p:grpSpPr>
        <p:sp>
          <p:nvSpPr>
            <p:cNvPr id="13" name="Oval 12"/>
            <p:cNvSpPr/>
            <p:nvPr/>
          </p:nvSpPr>
          <p:spPr>
            <a:xfrm>
              <a:off x="3016032" y="3581275"/>
              <a:ext cx="1440000" cy="144000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24531" y="4202051"/>
              <a:ext cx="218538" cy="198447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16032" y="4238308"/>
              <a:ext cx="1440000" cy="122758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Block Arc 15"/>
          <p:cNvSpPr>
            <a:spLocks noChangeAspect="1"/>
          </p:cNvSpPr>
          <p:nvPr/>
        </p:nvSpPr>
        <p:spPr>
          <a:xfrm>
            <a:off x="741470" y="1045246"/>
            <a:ext cx="6300000" cy="6300000"/>
          </a:xfrm>
          <a:prstGeom prst="blockArc">
            <a:avLst>
              <a:gd name="adj1" fmla="val 14557784"/>
              <a:gd name="adj2" fmla="val 16628276"/>
              <a:gd name="adj3" fmla="val 826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700000">
            <a:off x="2580845" y="2758984"/>
            <a:ext cx="288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77602" y="2963247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30°</a:t>
            </a:r>
            <a:endParaRPr lang="en-US" dirty="0"/>
          </a:p>
        </p:txBody>
      </p:sp>
      <p:sp>
        <p:nvSpPr>
          <p:cNvPr id="38" name="Block Arc 37"/>
          <p:cNvSpPr>
            <a:spLocks noChangeAspect="1"/>
          </p:cNvSpPr>
          <p:nvPr/>
        </p:nvSpPr>
        <p:spPr>
          <a:xfrm>
            <a:off x="2186835" y="2482868"/>
            <a:ext cx="3420000" cy="3420000"/>
          </a:xfrm>
          <a:prstGeom prst="blockArc">
            <a:avLst>
              <a:gd name="adj1" fmla="val 4549828"/>
              <a:gd name="adj2" fmla="val 7522306"/>
              <a:gd name="adj3" fmla="val 15428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4800000" flipH="1" flipV="1">
            <a:off x="3288247" y="4903639"/>
            <a:ext cx="144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71705" y="4780212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44" name="Arc 43"/>
          <p:cNvSpPr>
            <a:spLocks noChangeAspect="1"/>
          </p:cNvSpPr>
          <p:nvPr/>
        </p:nvSpPr>
        <p:spPr>
          <a:xfrm>
            <a:off x="1015320" y="1303098"/>
            <a:ext cx="5760000" cy="5760000"/>
          </a:xfrm>
          <a:prstGeom prst="arc">
            <a:avLst>
              <a:gd name="adj1" fmla="val 14566492"/>
              <a:gd name="adj2" fmla="val 1664487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>
            <a:spLocks noChangeAspect="1"/>
          </p:cNvSpPr>
          <p:nvPr/>
        </p:nvSpPr>
        <p:spPr>
          <a:xfrm>
            <a:off x="2455703" y="2751265"/>
            <a:ext cx="2880000" cy="2880000"/>
          </a:xfrm>
          <a:prstGeom prst="arc">
            <a:avLst>
              <a:gd name="adj1" fmla="val 4550329"/>
              <a:gd name="adj2" fmla="val 750534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rot="19234687">
            <a:off x="6397269" y="1420434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300m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 rot="4484883">
            <a:off x="4051103" y="5330551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214441" y="4135306"/>
            <a:ext cx="16438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Hall 1</a:t>
            </a:r>
          </a:p>
          <a:p>
            <a:pPr algn="ctr"/>
            <a:r>
              <a:rPr lang="en-US" dirty="0" smtClean="0"/>
              <a:t>70m diameter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 rot="3882061">
            <a:off x="2867687" y="2276413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160m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18001569">
            <a:off x="2951995" y="4727445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80m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259289" y="3851939"/>
            <a:ext cx="164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proton beam</a:t>
            </a:r>
            <a:endParaRPr lang="en-US" dirty="0"/>
          </a:p>
        </p:txBody>
      </p:sp>
      <p:sp>
        <p:nvSpPr>
          <p:cNvPr id="31" name="Arc 30"/>
          <p:cNvSpPr>
            <a:spLocks noChangeAspect="1"/>
          </p:cNvSpPr>
          <p:nvPr/>
        </p:nvSpPr>
        <p:spPr>
          <a:xfrm>
            <a:off x="-1514390" y="-1217003"/>
            <a:ext cx="10800000" cy="10800000"/>
          </a:xfrm>
          <a:prstGeom prst="arc">
            <a:avLst>
              <a:gd name="adj1" fmla="val 19153115"/>
              <a:gd name="adj2" fmla="val 1987501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rot="3900000">
            <a:off x="1834030" y="2887718"/>
            <a:ext cx="288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7200000" flipH="1" flipV="1">
            <a:off x="2801730" y="4819386"/>
            <a:ext cx="144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8400000">
            <a:off x="3266320" y="2462114"/>
            <a:ext cx="540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9000000">
            <a:off x="3531250" y="2847601"/>
            <a:ext cx="540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Block Arc 39"/>
          <p:cNvSpPr>
            <a:spLocks noChangeAspect="1"/>
          </p:cNvSpPr>
          <p:nvPr/>
        </p:nvSpPr>
        <p:spPr>
          <a:xfrm>
            <a:off x="-1776639" y="-1477349"/>
            <a:ext cx="11340000" cy="11340000"/>
          </a:xfrm>
          <a:prstGeom prst="blockArc">
            <a:avLst>
              <a:gd name="adj1" fmla="val 19141231"/>
              <a:gd name="adj2" fmla="val 19873132"/>
              <a:gd name="adj3" fmla="val 4727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3732857">
            <a:off x="2097445" y="1491405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19161919">
            <a:off x="7511047" y="357992"/>
            <a:ext cx="72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30m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249555" y="2863218"/>
            <a:ext cx="6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10°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70896" y="97382"/>
            <a:ext cx="412798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December 2010 version</a:t>
            </a:r>
          </a:p>
          <a:p>
            <a:r>
              <a:rPr lang="en-US" dirty="0" smtClean="0"/>
              <a:t>	-distances adapted to 20Hz rep rate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30% of instruments in central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30% in 80m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30% in 160m hall</a:t>
            </a:r>
          </a:p>
          <a:p>
            <a:pPr marL="92075" indent="-92075">
              <a:buFont typeface="Arial"/>
              <a:buChar char="•"/>
            </a:pPr>
            <a:r>
              <a:rPr lang="en-US" dirty="0" smtClean="0"/>
              <a:t>10% in 300m hall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29722" y="5084439"/>
            <a:ext cx="1001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F497D"/>
                </a:solidFill>
              </a:rPr>
              <a:t>Hall 2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67321" y="1126969"/>
            <a:ext cx="1001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F497D"/>
                </a:solidFill>
              </a:rPr>
              <a:t>Hall 3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50677" y="1752674"/>
            <a:ext cx="1001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F497D"/>
                </a:solidFill>
              </a:rPr>
              <a:t>Hall 4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98360" y="4864507"/>
            <a:ext cx="4046472" cy="1754327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arrangement of Halls 2, 3 and 4 can be moved around relative to Hall 1. </a:t>
            </a:r>
          </a:p>
          <a:p>
            <a:r>
              <a:rPr lang="en-US" dirty="0" smtClean="0"/>
              <a:t>Their opening angle and distance need to be maintained.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individual </a:t>
            </a:r>
            <a:r>
              <a:rPr lang="en-US" dirty="0" err="1" smtClean="0"/>
              <a:t>beamlines</a:t>
            </a:r>
            <a:r>
              <a:rPr lang="en-US" dirty="0" smtClean="0"/>
              <a:t> are separated by 5 degrees.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268</Words>
  <Application>Microsoft Macintosh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European Spallation Source ESS 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Andersen</dc:creator>
  <cp:lastModifiedBy>Ken Andersen</cp:lastModifiedBy>
  <cp:revision>7</cp:revision>
  <dcterms:created xsi:type="dcterms:W3CDTF">2010-12-15T10:18:48Z</dcterms:created>
  <dcterms:modified xsi:type="dcterms:W3CDTF">2010-12-15T10:54:18Z</dcterms:modified>
</cp:coreProperties>
</file>